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3" r:id="rId7"/>
    <p:sldId id="266" r:id="rId8"/>
    <p:sldId id="267" r:id="rId9"/>
    <p:sldId id="264" r:id="rId10"/>
    <p:sldId id="265" r:id="rId11"/>
    <p:sldId id="268" r:id="rId12"/>
    <p:sldId id="269" r:id="rId13"/>
    <p:sldId id="270" r:id="rId14"/>
    <p:sldId id="275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2D02E-1AD0-4649-9143-DE4D0C1DCD9F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45690-2610-44C2-B7E6-A57F66D5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702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45690-2610-44C2-B7E6-A57F66D512B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830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085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398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298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724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62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27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44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8829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66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77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130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3BED2B4-3C08-4575-A9C2-9AAC2B5F1CDA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D23EB8D-E3FF-4092-98DF-BCD465A97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065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6903" y="1186248"/>
            <a:ext cx="10113113" cy="305469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67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Шляхами  </a:t>
            </a:r>
            <a:r>
              <a:rPr lang="ru-RU" sz="67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67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670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Григорія</a:t>
            </a:r>
            <a:r>
              <a:rPr lang="ru-RU" sz="67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67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Сковороди</a:t>
            </a:r>
            <a:br>
              <a:rPr lang="ru-RU" sz="67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endParaRPr lang="ru-RU" sz="67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E:\сковорода (2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486" y="3721958"/>
            <a:ext cx="6067168" cy="26417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1170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4907" y="284205"/>
            <a:ext cx="106638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Біографічні </a:t>
            </a:r>
            <a:r>
              <a:rPr lang="ru-RU" sz="2800" b="1" dirty="0" err="1" smtClean="0"/>
              <a:t>дані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Григорія</a:t>
            </a:r>
            <a:r>
              <a:rPr lang="ru-RU" sz="2800" b="1" dirty="0" smtClean="0"/>
              <a:t> Савича Сковороди дуже </a:t>
            </a:r>
            <a:r>
              <a:rPr lang="ru-RU" sz="2800" b="1" dirty="0" err="1" smtClean="0"/>
              <a:t>суперечливі</a:t>
            </a:r>
            <a:r>
              <a:rPr lang="ru-RU" sz="2800" b="1" dirty="0" smtClean="0"/>
              <a:t>, як і </a:t>
            </a:r>
            <a:r>
              <a:rPr lang="ru-RU" sz="2800" b="1" dirty="0" err="1" smtClean="0"/>
              <a:t>його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постать</a:t>
            </a:r>
            <a:r>
              <a:rPr lang="ru-RU" sz="2800" b="1" dirty="0" smtClean="0"/>
              <a:t> в </a:t>
            </a:r>
            <a:r>
              <a:rPr lang="ru-RU" sz="2800" b="1" dirty="0" err="1" smtClean="0"/>
              <a:t>цілому</a:t>
            </a:r>
            <a:r>
              <a:rPr lang="ru-RU" sz="2800" b="1" dirty="0" smtClean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0130" y="1238312"/>
            <a:ext cx="5251621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Григорій Савич Сковорода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народився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грудня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(за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новим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стилем) 1722 на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Полтавщині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Неподалік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Лохвиці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невелике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сотенне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місто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Чорнухи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родині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козака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Сави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дружини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Пелагеї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Сковороди. Один з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хуторів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там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називався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Харсіки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і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саме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там стояла хата, де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народився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Нині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самостійне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невеличке село.</a:t>
            </a:r>
          </a:p>
          <a:p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5671751" y="6067421"/>
            <a:ext cx="63071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Меморіальна</a:t>
            </a:r>
            <a:r>
              <a:rPr lang="ru-RU" sz="2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садиба</a:t>
            </a:r>
            <a:r>
              <a:rPr lang="ru-RU" sz="2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батьків</a:t>
            </a:r>
            <a:r>
              <a:rPr lang="ru-RU" sz="2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Григорія</a:t>
            </a:r>
            <a:r>
              <a:rPr lang="ru-RU" sz="2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Сковороди в </a:t>
            </a:r>
            <a:r>
              <a:rPr lang="ru-RU" sz="20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Чорнухах</a:t>
            </a:r>
            <a:r>
              <a:rPr lang="ru-RU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s://upload.wikimedia.org/wikipedia/commons/thumb/e/ea/Obl_2019-05-15_222.jpg/800px-Obl_2019-05-15_2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302" y="1482811"/>
            <a:ext cx="6250628" cy="416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061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4425" y="630195"/>
            <a:ext cx="1093564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 У 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серпні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800" b="1" i="0" u="none" strike="noStrike" dirty="0" smtClean="0">
                <a:effectLst/>
                <a:latin typeface="Arial" panose="020B0604020202020204" pitchFamily="34" charset="0"/>
              </a:rPr>
              <a:t>1734</a:t>
            </a:r>
            <a:r>
              <a:rPr lang="ru-RU" sz="2800" b="1" i="0" dirty="0" smtClean="0">
                <a:effectLst/>
                <a:latin typeface="Arial" panose="020B0604020202020204" pitchFamily="34" charset="0"/>
              </a:rPr>
              <a:t> р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оку Григорій вступив до 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Києво-Могилянської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академії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. </a:t>
            </a:r>
            <a:r>
              <a:rPr lang="ru-RU" sz="2800" dirty="0">
                <a:latin typeface="Arial" panose="020B0604020202020204" pitchFamily="34" charset="0"/>
              </a:rPr>
              <a:t>В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академії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 Сковорода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навчався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 з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перервами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 близько10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років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.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Проте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 так і не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отримав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 диплом про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вищу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освіту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. 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 все через те,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найбільше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цінував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власну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свободу.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В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академії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Григорій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вивчив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багато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іноземних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мов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серед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грецька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польська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латинська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церковнослов’янська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інші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050" name="Picture 2" descr="Києво-Могилянська академія, Київ — фото, опис, адрес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215" y="3459892"/>
            <a:ext cx="7823336" cy="306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932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2044" y="951470"/>
            <a:ext cx="646258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 1741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не завершивши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клас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філософії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Сковорода у </a:t>
            </a:r>
            <a:r>
              <a:rPr lang="ru-RU" sz="2800" i="0" u="none" strike="noStrike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Глухові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пройшов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конкурсний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відбір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придворної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капели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імператриці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Єлизавети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Петрівни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На початку 30-х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Глухові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відкривається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співоча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школа,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якій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згодом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судилося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стати головною «кузнею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кадрів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» для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придворної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капели.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74" name="Picture 2" descr="Глухов. Николаевская церковь (1695 г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254" y="523486"/>
            <a:ext cx="3692696" cy="498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25265" y="5399903"/>
            <a:ext cx="43495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Миколаївська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церква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(1695 р)  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Глухів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 один з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яскравих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представників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українського</a:t>
            </a:r>
            <a:r>
              <a:rPr lang="ru-RU" sz="2000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бароко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968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400" y="345990"/>
            <a:ext cx="11290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2 роки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співає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Григорій у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придворному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хорі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Санкт-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Петербурзі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Москві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Там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повний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пансіон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забезпечення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всіх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потреб і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ще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плату 25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рублів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золотом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щорічно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 придворній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капелі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Санкт-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Петербурзі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Москві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Сковорода 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виконував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партії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800" i="0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альта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в операх,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літургіях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різних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урочистостях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Зокрема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співав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коронації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Єлизавети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i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Москві</a:t>
            </a:r>
            <a:r>
              <a:rPr lang="ru-RU" sz="28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Придворна співацька капела — Вікіпеді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07" y="3339330"/>
            <a:ext cx="7290485" cy="3034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583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3254" y="827902"/>
            <a:ext cx="47573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Потім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бажаючи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побачити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чужі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краї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пізнати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ширше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«коло наук», 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була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поїздка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Європи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 5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як церковника у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складі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місії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угорський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Токай, для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закупівлі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вин для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царського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двору. </a:t>
            </a:r>
          </a:p>
        </p:txBody>
      </p:sp>
      <p:pic>
        <p:nvPicPr>
          <p:cNvPr id="6146" name="Picture 2" descr="https://upload.wikimedia.org/wikipedia/commons/thumb/6/64/%D0%A1%D0%BA%D0%BE%D0%B2%D0%BE%D1%80%D0%BE%D0%B4%D0%B0.jpg/800px-%D0%A1%D0%BA%D0%BE%D0%B2%D0%BE%D1%80%D0%BE%D0%B4%D0%B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268" y="729048"/>
            <a:ext cx="5997147" cy="449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28268" y="5436973"/>
            <a:ext cx="59971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0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Пам'ятна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дошка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стіні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храму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Миколи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Чудотворця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у м. </a:t>
            </a:r>
            <a:r>
              <a:rPr lang="ru-RU" sz="2400" i="0" u="none" strike="noStrike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Токай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59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6768" y="569286"/>
            <a:ext cx="60177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Григорій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Сковорода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побував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Угорщині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Словаччині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Австрії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Існують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припущення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що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 Сковорода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бував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в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Італії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 й Німеччині,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проте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документальних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підтверджень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цього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, як і можливого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навчання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 в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університеті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 </a:t>
            </a:r>
            <a:r>
              <a:rPr lang="ru-RU" sz="2800" dirty="0">
                <a:latin typeface="Arial" panose="020B0604020202020204" pitchFamily="34" charset="0"/>
              </a:rPr>
              <a:t>Галле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,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немає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</a:rPr>
              <a:t>.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Закордонна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мандрівка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дозволила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йому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вдосконалити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свою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освіту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збагатила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досвідом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новими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враженями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/>
          </a:p>
        </p:txBody>
      </p:sp>
      <p:pic>
        <p:nvPicPr>
          <p:cNvPr id="1026" name="Picture 2" descr="Bratislava Skovoroda tabu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947" y="444843"/>
            <a:ext cx="3048000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265773" y="5943601"/>
            <a:ext cx="48314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Меморіальна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дошка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м.Братислава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Словаччина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Інститут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лінгвістики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61589"/>
            <a:ext cx="28854" cy="13402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9" name="Picture 5" descr="Пам'ятник Григорію Сковороді в Любляні (cropped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51" y="569286"/>
            <a:ext cx="2014152" cy="537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709" y="5943601"/>
            <a:ext cx="40406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2060"/>
                </a:solidFill>
                <a:latin typeface="Linux Libertine"/>
              </a:rPr>
              <a:t>Пам'ятник</a:t>
            </a:r>
            <a:r>
              <a:rPr lang="ru-RU" sz="2000" dirty="0">
                <a:solidFill>
                  <a:srgbClr val="002060"/>
                </a:solidFill>
                <a:latin typeface="Linux Libertine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Linux Libertine"/>
              </a:rPr>
              <a:t>Григорію</a:t>
            </a:r>
            <a:r>
              <a:rPr lang="ru-RU" sz="2000" dirty="0">
                <a:solidFill>
                  <a:srgbClr val="002060"/>
                </a:solidFill>
                <a:latin typeface="Linux Libertine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Linux Libertine"/>
              </a:rPr>
              <a:t>Сковороді</a:t>
            </a:r>
            <a:r>
              <a:rPr lang="ru-RU" sz="2000" dirty="0">
                <a:solidFill>
                  <a:srgbClr val="002060"/>
                </a:solidFill>
                <a:latin typeface="Linux Libertine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Linux Libertine"/>
              </a:rPr>
              <a:t>у </a:t>
            </a:r>
            <a:r>
              <a:rPr lang="ru-RU" sz="2000" dirty="0" err="1" smtClean="0">
                <a:solidFill>
                  <a:srgbClr val="002060"/>
                </a:solidFill>
                <a:latin typeface="Linux Libertine"/>
              </a:rPr>
              <a:t>м.Любляна</a:t>
            </a:r>
            <a:r>
              <a:rPr lang="ru-RU" sz="2000" dirty="0" smtClean="0">
                <a:solidFill>
                  <a:srgbClr val="002060"/>
                </a:solidFill>
                <a:latin typeface="Linux Libertine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Linux Libertine"/>
              </a:rPr>
              <a:t>Словаччина</a:t>
            </a:r>
            <a:endParaRPr lang="ru-RU" sz="2000" dirty="0">
              <a:solidFill>
                <a:srgbClr val="002060"/>
              </a:solidFill>
              <a:latin typeface="Linux Libertine"/>
            </a:endParaRPr>
          </a:p>
        </p:txBody>
      </p:sp>
    </p:spTree>
    <p:extLst>
      <p:ext uri="{BB962C8B-B14F-4D97-AF65-F5344CB8AC3E}">
        <p14:creationId xmlns:p14="http://schemas.microsoft.com/office/powerpoint/2010/main" val="226900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762" y="1346886"/>
            <a:ext cx="507862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Свою кар</a:t>
            </a:r>
            <a:r>
              <a:rPr lang="en-US" sz="2800" dirty="0" smtClean="0">
                <a:solidFill>
                  <a:srgbClr val="202122"/>
                </a:solidFill>
                <a:latin typeface="Arial" panose="020B0604020202020204" pitchFamily="34" charset="0"/>
              </a:rPr>
              <a:t>’</a:t>
            </a:r>
            <a:r>
              <a:rPr lang="uk-UA" sz="2800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єру</a:t>
            </a:r>
            <a:r>
              <a:rPr lang="uk-UA" sz="2800" dirty="0" smtClean="0">
                <a:solidFill>
                  <a:srgbClr val="202122"/>
                </a:solidFill>
                <a:latin typeface="Arial" panose="020B0604020202020204" pitchFamily="34" charset="0"/>
              </a:rPr>
              <a:t> педагога Сковорода розпочав у колегіумі в Переяславі, де він викладав поетику. Поет робив це за власною програмою, нехтуючи класичними методами, тож невдовзі його звільнили.</a:t>
            </a:r>
            <a:endParaRPr lang="ru-RU" sz="2800" dirty="0"/>
          </a:p>
        </p:txBody>
      </p:sp>
      <p:pic>
        <p:nvPicPr>
          <p:cNvPr id="1026" name="Picture 2" descr="https://upload.wikimedia.org/wikipedia/commons/thumb/b/b7/%D0%9F%D0%B5%D1%80%D0%B5%D1%8F%D1%81%D0%BB%D0%B0%D0%B2_%D0%90%D0%BD%D1%82%D0%BE%D0%BD_%D0%9F%D0%B5%D1%82%D1%80%D1%83%D1%81%D1%8C_12.jpg/1024px-%D0%9F%D0%B5%D1%80%D0%B5%D1%8F%D1%81%D0%BB%D0%B0%D0%B2_%D0%90%D0%BD%D1%82%D0%BE%D0%BD_%D0%9F%D0%B5%D1%82%D1%80%D1%83%D1%81%D1%8C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383" y="1062681"/>
            <a:ext cx="5732591" cy="473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363730" y="6054811"/>
            <a:ext cx="5276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</a:rPr>
              <a:t>Будівля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</a:rPr>
              <a:t>колегіуму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</a:rPr>
              <a:t> у 2010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</a:rPr>
              <a:t>році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583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4973" y="605481"/>
            <a:ext cx="1076273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Далі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житті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вченого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починається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харківський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період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 1759-1760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та з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перервами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до 1769 року. В той час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викладав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Харківському</a:t>
            </a:r>
            <a:r>
              <a:rPr lang="ru-RU" sz="2800" b="0" i="0" dirty="0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dirty="0" err="1" smtClean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колегіумі</a:t>
            </a:r>
            <a:r>
              <a:rPr lang="ru-RU" sz="2800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пиїтику</a:t>
            </a:r>
            <a:r>
              <a:rPr lang="ru-RU" sz="2800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грецьку</a:t>
            </a:r>
            <a:r>
              <a:rPr lang="ru-RU" sz="2800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мову</a:t>
            </a:r>
            <a:r>
              <a:rPr lang="ru-RU" sz="2800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синтаксис, </a:t>
            </a:r>
            <a:r>
              <a:rPr lang="ru-RU" sz="2800" dirty="0" err="1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основи</a:t>
            </a:r>
            <a:r>
              <a:rPr lang="ru-RU" sz="2800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доброчинності</a:t>
            </a:r>
            <a:r>
              <a:rPr lang="ru-RU" sz="2800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катехізис</a:t>
            </a:r>
            <a:r>
              <a:rPr lang="ru-RU" sz="2800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Харківський колегіу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504" y="2635474"/>
            <a:ext cx="7883610" cy="327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67914" y="6030097"/>
            <a:ext cx="66850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Харківський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колегіум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наприкінці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століття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847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9623" y="395417"/>
            <a:ext cx="1083687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Сковорода 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звільнився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 посади 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викладача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— 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десь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квітні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1769 р., на 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раз остаточно. 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ніколи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будь-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інших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посад не </a:t>
            </a:r>
            <a:r>
              <a:rPr lang="ru-RU" sz="2800" b="0" i="0" dirty="0" err="1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займав</a:t>
            </a:r>
            <a:r>
              <a:rPr lang="ru-RU" sz="28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Відтепер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Сковорода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обрав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новий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і незнаний до того стиль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життя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саме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 —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мандрівку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  <p:pic>
        <p:nvPicPr>
          <p:cNvPr id="2050" name="Picture 2" descr="295 РОКІВ ІЗ ДНЯ НАРОДЖЕННЯ ГРИГОРІЯ СКОВОРОДИ. ЦІКАВІ ФАКТИ З БІОГРАФІЇ МАНДРІВНОГО  ФІЛОСОФ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100" y="2302854"/>
            <a:ext cx="4160778" cy="409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79624" y="2199503"/>
            <a:ext cx="685799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ця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мандрівка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тривала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самої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смерті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 —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чверть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століття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Була вона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повна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пригод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оповита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переказами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й легендами. У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ній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ніколи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розлучався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філософ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Біблією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сопілкою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чи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флейтою, і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своїми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творами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Слава про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нього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розходилася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широко, і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багато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хто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бажав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бачити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й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чути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як речника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великої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правди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67488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4270" y="432486"/>
            <a:ext cx="1115815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Після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 остаточного </a:t>
            </a:r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звільнення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 з 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Харківського</a:t>
            </a:r>
            <a:r>
              <a:rPr lang="ru-RU" sz="2800" b="0" i="0" u="none" strike="noStrike" dirty="0" smtClean="0">
                <a:effectLst/>
                <a:latin typeface="Arial" panose="020B0604020202020204" pitchFamily="34" charset="0"/>
              </a:rPr>
              <a:t> 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колегіуму</a:t>
            </a:r>
            <a:r>
              <a:rPr lang="ru-RU" sz="2800" dirty="0">
                <a:latin typeface="Arial" panose="020B0604020202020204" pitchFamily="34" charset="0"/>
              </a:rPr>
              <a:t> </a:t>
            </a:r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він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 </a:t>
            </a:r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оселився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 на </a:t>
            </a:r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пасіці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 на </a:t>
            </a:r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березі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 </a:t>
            </a:r>
            <a:r>
              <a:rPr lang="ru-RU" sz="2800" b="0" i="0" u="none" strike="noStrike" dirty="0" err="1" smtClean="0">
                <a:effectLst/>
                <a:latin typeface="Arial" panose="020B0604020202020204" pitchFamily="34" charset="0"/>
              </a:rPr>
              <a:t>Лопані</a:t>
            </a:r>
            <a:r>
              <a:rPr lang="ru-RU" sz="2800" dirty="0">
                <a:latin typeface="Arial" panose="020B0604020202020204" pitchFamily="34" charset="0"/>
              </a:rPr>
              <a:t> 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в </a:t>
            </a:r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Гужвинському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 </a:t>
            </a:r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лісі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 за 10 верст </a:t>
            </a:r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від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 </a:t>
            </a:r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Харкова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 і зажив </a:t>
            </a:r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життям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 </a:t>
            </a:r>
            <a:r>
              <a:rPr lang="ru-RU" sz="2800" b="0" i="0" dirty="0" err="1" smtClean="0">
                <a:effectLst/>
                <a:latin typeface="Arial" panose="020B0604020202020204" pitchFamily="34" charset="0"/>
              </a:rPr>
              <a:t>пустельника</a:t>
            </a:r>
            <a:r>
              <a:rPr lang="ru-RU" sz="2800" b="0" i="0" dirty="0" smtClean="0">
                <a:effectLst/>
                <a:latin typeface="Arial" panose="020B0604020202020204" pitchFamily="34" charset="0"/>
              </a:rPr>
              <a:t>. 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Roboto"/>
              </a:rPr>
              <a:t>Потім</a:t>
            </a: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Roboto"/>
              </a:rPr>
              <a:t>він</a:t>
            </a: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мандрує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по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Слобожанщині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зупиняється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с.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Гусинці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Куп’янського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р-ну (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брати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Сошальські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),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Острогозьку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(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Володимир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і Степан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Тевяшови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), Великому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Бурлуці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(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Яків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Донець-Захаржевський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), Валках,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Мерефі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Богодухові,Святогірському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Озерянському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Курязькому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монастирях</a:t>
            </a: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.</a:t>
            </a:r>
            <a:endParaRPr lang="ru-RU" sz="2800" dirty="0"/>
          </a:p>
        </p:txBody>
      </p:sp>
      <p:pic>
        <p:nvPicPr>
          <p:cNvPr id="2050" name="Picture 2" descr="Курязький Спасо-Преображенський чоловічий монастир — Енциклопедія Сучасної  Україн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918" y="3802329"/>
            <a:ext cx="3818323" cy="263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Харківʼянам пропонують прогулянку &quot;Дорогами Сковороди&quot; за дона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474" y="3922152"/>
            <a:ext cx="4787871" cy="251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234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1405" y="518984"/>
            <a:ext cx="87980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Сковорода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навідувався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Харкова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до села 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Бабаї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де священником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був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колишній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учень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по 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Харківському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колегіуму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Яків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Правицький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92" y="2334866"/>
            <a:ext cx="3093304" cy="3642300"/>
          </a:xfrm>
          <a:prstGeom prst="rect">
            <a:avLst/>
          </a:prstGeom>
        </p:spPr>
      </p:pic>
      <p:pic>
        <p:nvPicPr>
          <p:cNvPr id="4100" name="Picture 4" descr="Жители еще одного поселка возле Харькова хотят отказаться от названия,  связанного с Россией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135" y="518984"/>
            <a:ext cx="2279819" cy="227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46140" y="3064476"/>
            <a:ext cx="44978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333333"/>
                </a:solidFill>
                <a:latin typeface="Arial" panose="020B0604020202020204" pitchFamily="34" charset="0"/>
              </a:rPr>
              <a:t>Тут </a:t>
            </a:r>
            <a:r>
              <a:rPr lang="ru-RU" sz="28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він</a:t>
            </a:r>
            <a:r>
              <a:rPr lang="ru-RU" sz="2800" dirty="0" smtClean="0">
                <a:solidFill>
                  <a:srgbClr val="333333"/>
                </a:solidFill>
                <a:latin typeface="Arial" panose="020B0604020202020204" pitchFamily="34" charset="0"/>
              </a:rPr>
              <a:t> у 1774 </a:t>
            </a:r>
            <a:r>
              <a:rPr lang="ru-RU" sz="28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році</a:t>
            </a:r>
            <a:r>
              <a:rPr lang="ru-RU" sz="28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333333"/>
                </a:solidFill>
                <a:latin typeface="Arial" panose="020B0604020202020204" pitchFamily="34" charset="0"/>
              </a:rPr>
              <a:t>пише</a:t>
            </a:r>
            <a:r>
              <a:rPr lang="ru-RU" sz="2800" dirty="0" smtClean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свої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 твори – </a:t>
            </a:r>
            <a:r>
              <a:rPr lang="ru-RU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діалог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 "</a:t>
            </a:r>
            <a:r>
              <a:rPr lang="ru-RU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Кільце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Дружня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розмова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 про </a:t>
            </a:r>
            <a:r>
              <a:rPr lang="ru-RU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душевний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світ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" та </a:t>
            </a:r>
            <a:r>
              <a:rPr lang="ru-RU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збірку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 «Байки </a:t>
            </a:r>
            <a:r>
              <a:rPr lang="ru-RU" sz="2800" dirty="0" err="1">
                <a:solidFill>
                  <a:srgbClr val="333333"/>
                </a:solidFill>
                <a:latin typeface="Arial" panose="020B0604020202020204" pitchFamily="34" charset="0"/>
              </a:rPr>
              <a:t>Харківські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».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8919" y="5931243"/>
            <a:ext cx="50786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Щороку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 у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Бабаях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 проходить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етнофестиваль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 «Сад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пісень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 Сковороди»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449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70341" y="582503"/>
            <a:ext cx="555507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Існує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легенда,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згідно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сам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письменник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філософ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Григорій Сковорода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знайшов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розкопав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джерело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Вода в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ньому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дуже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холодна і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незвичайний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присмак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факт і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призвів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назви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джерела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У 1960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біля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нього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встановлено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меморіальну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дошку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 те,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джерело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є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пам’ятником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культури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історії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Наразі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вважається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гідрологічною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пам’яткою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природи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3060" y="5402648"/>
            <a:ext cx="58872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Джерело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“Холодна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Сковородинівська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криниця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у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Бабаївському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лісі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Picture 4" descr="Сковородиновская крини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60" y="582503"/>
            <a:ext cx="5769661" cy="432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781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1" y="395416"/>
            <a:ext cx="817510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 1781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Сковорода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відвідав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свого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друга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Григорія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Ковалинського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Таганрозі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ле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путь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Слобожанщини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берегів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Озівського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моря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відібрала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життєвого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шляху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майже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цілий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рік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народний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філософ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ніколи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нікуди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поспішав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цінуючи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кожну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хвилину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свого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буття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як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можливість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пізнати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щось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нове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безкрайому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просторі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всесвіту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Прямуючи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південь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до Таганрога,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Григорій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Сковорода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зупинявся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у куренях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степових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чабанів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звичайних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хатках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українських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селян,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тільки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-но починали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освоювати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донецький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край.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Сковорода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пробув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Таганрозі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року.</a:t>
            </a:r>
          </a:p>
        </p:txBody>
      </p:sp>
      <p:pic>
        <p:nvPicPr>
          <p:cNvPr id="4098" name="Picture 2" descr="Григорій Сковорода у Таганроз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310" y="1161136"/>
            <a:ext cx="3276600" cy="41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447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1913" y="963827"/>
            <a:ext cx="114176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У XVIII — на початку ХХ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століть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село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називалося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Пан-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Іванівка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Іванівка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Іванівка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Ольшанська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1790 року і до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останніх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днів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селі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перебував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великий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український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філософ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поет 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Григорій Сковорода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45492" y="370703"/>
            <a:ext cx="74387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latin typeface="Arial" panose="020B0604020202020204" pitchFamily="34" charset="0"/>
              </a:rPr>
              <a:t>Сковородинівка</a:t>
            </a:r>
            <a:r>
              <a:rPr lang="ru-RU" sz="2800" b="1" dirty="0" smtClean="0">
                <a:latin typeface="Arial" panose="020B0604020202020204" pitchFamily="34" charset="0"/>
              </a:rPr>
              <a:t> </a:t>
            </a:r>
            <a:r>
              <a:rPr lang="ru-RU" sz="2800" b="1" dirty="0" err="1" smtClean="0">
                <a:latin typeface="Arial" panose="020B0604020202020204" pitchFamily="34" charset="0"/>
              </a:rPr>
              <a:t>Харківська</a:t>
            </a:r>
            <a:r>
              <a:rPr lang="ru-RU" sz="2800" b="1" dirty="0" smtClean="0">
                <a:latin typeface="Arial" panose="020B0604020202020204" pitchFamily="34" charset="0"/>
              </a:rPr>
              <a:t> область.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75934" y="6166021"/>
            <a:ext cx="7809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645AD"/>
                </a:solidFill>
                <a:latin typeface="Arial" panose="020B0604020202020204" pitchFamily="34" charset="0"/>
              </a:rPr>
              <a:t>Національний</a:t>
            </a:r>
            <a:r>
              <a:rPr lang="ru-RU" sz="2000" dirty="0">
                <a:solidFill>
                  <a:srgbClr val="0645AD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645AD"/>
                </a:solidFill>
                <a:latin typeface="Arial" panose="020B0604020202020204" pitchFamily="34" charset="0"/>
              </a:rPr>
              <a:t>літературно-меморіальний</a:t>
            </a:r>
            <a:r>
              <a:rPr lang="ru-RU" sz="2000" dirty="0">
                <a:solidFill>
                  <a:srgbClr val="0645AD"/>
                </a:solidFill>
                <a:latin typeface="Arial" panose="020B0604020202020204" pitchFamily="34" charset="0"/>
              </a:rPr>
              <a:t> музей </a:t>
            </a:r>
            <a:r>
              <a:rPr lang="ru-RU" sz="2000" dirty="0" err="1">
                <a:solidFill>
                  <a:srgbClr val="0645AD"/>
                </a:solidFill>
                <a:latin typeface="Arial" panose="020B0604020202020204" pitchFamily="34" charset="0"/>
              </a:rPr>
              <a:t>Г.С.Сковороди</a:t>
            </a:r>
            <a:endParaRPr lang="ru-RU" sz="2000" dirty="0"/>
          </a:p>
        </p:txBody>
      </p:sp>
      <p:pic>
        <p:nvPicPr>
          <p:cNvPr id="6146" name="Picture 2" descr="Сковородинівка — Навігатор Украї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935" y="2779709"/>
            <a:ext cx="8155536" cy="338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118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Меморіальний комплекс філософа і поета Г. С. Сковороди. Вид сперед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86" y="337430"/>
            <a:ext cx="5687283" cy="426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58097" y="5214551"/>
            <a:ext cx="7685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</a:rPr>
              <a:t>Меморіальний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</a:rPr>
              <a:t> комплекс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</a:rPr>
              <a:t>філософа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</a:rPr>
              <a:t>поета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               Г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</a:rPr>
              <a:t>. С.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Сковороди у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Сковородинівці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</a:rPr>
              <a:t> 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7172" name="Picture 4" descr="Скульптура Г.С. Сковород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320" y="430105"/>
            <a:ext cx="4591649" cy="417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964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9622" y="568411"/>
            <a:ext cx="112693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мандрах</a:t>
            </a:r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Григорій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Сковорода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провів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понад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зупинявся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своїх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знайомих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учнів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спав по 4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години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добу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грав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сопілці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багато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писав,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хоч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життя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видав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жодної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книги.</a:t>
            </a:r>
          </a:p>
        </p:txBody>
      </p:sp>
      <p:pic>
        <p:nvPicPr>
          <p:cNvPr id="4" name="Picture 2" descr="Туристичний маршрут «Стежками мандрівного філософа» | T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22" y="2278460"/>
            <a:ext cx="5660424" cy="374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98509" y="2174789"/>
            <a:ext cx="51156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Він жив за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покликом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душі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навчав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того ж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інших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«</a:t>
            </a:r>
            <a:r>
              <a:rPr lang="ru-RU" sz="2400" b="1" i="1" dirty="0" err="1">
                <a:solidFill>
                  <a:srgbClr val="C00000"/>
                </a:solidFill>
              </a:rPr>
              <a:t>Шукаємо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щастя</a:t>
            </a:r>
            <a:r>
              <a:rPr lang="ru-RU" sz="2400" b="1" i="1" dirty="0">
                <a:solidFill>
                  <a:srgbClr val="C00000"/>
                </a:solidFill>
              </a:rPr>
              <a:t> по </a:t>
            </a:r>
            <a:r>
              <a:rPr lang="ru-RU" sz="2400" b="1" i="1" dirty="0" err="1">
                <a:solidFill>
                  <a:srgbClr val="C00000"/>
                </a:solidFill>
              </a:rPr>
              <a:t>країнах</a:t>
            </a:r>
            <a:r>
              <a:rPr lang="ru-RU" sz="2400" b="1" i="1" dirty="0">
                <a:solidFill>
                  <a:srgbClr val="C00000"/>
                </a:solidFill>
              </a:rPr>
              <a:t>, </a:t>
            </a:r>
            <a:r>
              <a:rPr lang="ru-RU" sz="2400" b="1" i="1" dirty="0" err="1">
                <a:solidFill>
                  <a:srgbClr val="C00000"/>
                </a:solidFill>
              </a:rPr>
              <a:t>століттях</a:t>
            </a:r>
            <a:r>
              <a:rPr lang="ru-RU" sz="2400" b="1" i="1" dirty="0">
                <a:solidFill>
                  <a:srgbClr val="C00000"/>
                </a:solidFill>
              </a:rPr>
              <a:t>, а </a:t>
            </a:r>
            <a:r>
              <a:rPr lang="ru-RU" sz="2400" b="1" i="1" dirty="0" err="1">
                <a:solidFill>
                  <a:srgbClr val="C00000"/>
                </a:solidFill>
              </a:rPr>
              <a:t>воно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скрізь</a:t>
            </a:r>
            <a:r>
              <a:rPr lang="ru-RU" sz="2400" b="1" i="1" dirty="0">
                <a:solidFill>
                  <a:srgbClr val="C00000"/>
                </a:solidFill>
              </a:rPr>
              <a:t> і </a:t>
            </a:r>
            <a:r>
              <a:rPr lang="ru-RU" sz="2400" b="1" i="1" dirty="0" err="1">
                <a:solidFill>
                  <a:srgbClr val="C00000"/>
                </a:solidFill>
              </a:rPr>
              <a:t>завжди</a:t>
            </a:r>
            <a:r>
              <a:rPr lang="ru-RU" sz="2400" b="1" i="1" dirty="0">
                <a:solidFill>
                  <a:srgbClr val="C00000"/>
                </a:solidFill>
              </a:rPr>
              <a:t> з нами; як </a:t>
            </a:r>
            <a:r>
              <a:rPr lang="ru-RU" sz="2400" b="1" i="1" dirty="0" err="1">
                <a:solidFill>
                  <a:srgbClr val="C00000"/>
                </a:solidFill>
              </a:rPr>
              <a:t>риба</a:t>
            </a:r>
            <a:r>
              <a:rPr lang="ru-RU" sz="2400" b="1" i="1" dirty="0">
                <a:solidFill>
                  <a:srgbClr val="C00000"/>
                </a:solidFill>
              </a:rPr>
              <a:t> в </a:t>
            </a:r>
            <a:r>
              <a:rPr lang="ru-RU" sz="2400" b="1" i="1" dirty="0" err="1">
                <a:solidFill>
                  <a:srgbClr val="C00000"/>
                </a:solidFill>
              </a:rPr>
              <a:t>воді</a:t>
            </a:r>
            <a:r>
              <a:rPr lang="ru-RU" sz="2400" b="1" i="1" dirty="0">
                <a:solidFill>
                  <a:srgbClr val="C00000"/>
                </a:solidFill>
              </a:rPr>
              <a:t>, так і ми в </a:t>
            </a:r>
            <a:r>
              <a:rPr lang="ru-RU" sz="2400" b="1" i="1" dirty="0" err="1">
                <a:solidFill>
                  <a:srgbClr val="C00000"/>
                </a:solidFill>
              </a:rPr>
              <a:t>ньому</a:t>
            </a:r>
            <a:r>
              <a:rPr lang="ru-RU" sz="2400" b="1" i="1" dirty="0">
                <a:solidFill>
                  <a:srgbClr val="C00000"/>
                </a:solidFill>
              </a:rPr>
              <a:t>, і </a:t>
            </a:r>
            <a:r>
              <a:rPr lang="ru-RU" sz="2400" b="1" i="1" dirty="0" err="1">
                <a:solidFill>
                  <a:srgbClr val="C00000"/>
                </a:solidFill>
              </a:rPr>
              <a:t>воно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біля</a:t>
            </a:r>
            <a:r>
              <a:rPr lang="ru-RU" sz="2400" b="1" i="1" dirty="0">
                <a:solidFill>
                  <a:srgbClr val="C00000"/>
                </a:solidFill>
              </a:rPr>
              <a:t> нас </a:t>
            </a:r>
            <a:r>
              <a:rPr lang="ru-RU" sz="2400" b="1" i="1" dirty="0" err="1">
                <a:solidFill>
                  <a:srgbClr val="C00000"/>
                </a:solidFill>
              </a:rPr>
              <a:t>шукає</a:t>
            </a:r>
            <a:r>
              <a:rPr lang="ru-RU" sz="2400" b="1" i="1" dirty="0">
                <a:solidFill>
                  <a:srgbClr val="C00000"/>
                </a:solidFill>
              </a:rPr>
              <a:t> нас </a:t>
            </a:r>
            <a:r>
              <a:rPr lang="ru-RU" sz="2400" b="1" i="1" dirty="0" err="1">
                <a:solidFill>
                  <a:srgbClr val="C00000"/>
                </a:solidFill>
              </a:rPr>
              <a:t>самих.Не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шукай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його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ніде</a:t>
            </a:r>
            <a:r>
              <a:rPr lang="ru-RU" sz="2400" b="1" i="1" dirty="0">
                <a:solidFill>
                  <a:srgbClr val="C00000"/>
                </a:solidFill>
              </a:rPr>
              <a:t>, коли не </a:t>
            </a:r>
            <a:r>
              <a:rPr lang="ru-RU" sz="2400" b="1" i="1" dirty="0" err="1">
                <a:solidFill>
                  <a:srgbClr val="C00000"/>
                </a:solidFill>
              </a:rPr>
              <a:t>знайдеш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скрізь</a:t>
            </a:r>
            <a:r>
              <a:rPr lang="ru-RU" sz="2400" b="1" i="1" dirty="0">
                <a:solidFill>
                  <a:srgbClr val="C00000"/>
                </a:solidFill>
              </a:rPr>
              <a:t>. </a:t>
            </a:r>
            <a:r>
              <a:rPr lang="ru-RU" sz="2400" b="1" i="1" dirty="0" err="1">
                <a:solidFill>
                  <a:srgbClr val="C00000"/>
                </a:solidFill>
              </a:rPr>
              <a:t>Воно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преподібне</a:t>
            </a:r>
            <a:r>
              <a:rPr lang="ru-RU" sz="2400" b="1" i="1" dirty="0">
                <a:solidFill>
                  <a:srgbClr val="C00000"/>
                </a:solidFill>
              </a:rPr>
              <a:t> до </a:t>
            </a:r>
            <a:r>
              <a:rPr lang="ru-RU" sz="2400" b="1" i="1" dirty="0" err="1">
                <a:solidFill>
                  <a:srgbClr val="C00000"/>
                </a:solidFill>
              </a:rPr>
              <a:t>сонячного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сіяння</a:t>
            </a:r>
            <a:r>
              <a:rPr lang="ru-RU" sz="2400" b="1" i="1" dirty="0">
                <a:solidFill>
                  <a:srgbClr val="C00000"/>
                </a:solidFill>
              </a:rPr>
              <a:t>: </a:t>
            </a:r>
            <a:r>
              <a:rPr lang="ru-RU" sz="2400" b="1" i="1" dirty="0" err="1">
                <a:solidFill>
                  <a:srgbClr val="C00000"/>
                </a:solidFill>
              </a:rPr>
              <a:t>відкрий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тільки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вхід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йому</a:t>
            </a:r>
            <a:r>
              <a:rPr lang="ru-RU" sz="2400" b="1" i="1" dirty="0">
                <a:solidFill>
                  <a:srgbClr val="C00000"/>
                </a:solidFill>
              </a:rPr>
              <a:t> в душу свою». </a:t>
            </a:r>
            <a:r>
              <a:rPr lang="ru-RU" sz="2400" b="1" i="1" dirty="0" smtClean="0">
                <a:solidFill>
                  <a:srgbClr val="C00000"/>
                </a:solidFill>
              </a:rPr>
              <a:t>“</a:t>
            </a:r>
          </a:p>
          <a:p>
            <a:pPr algn="ctr"/>
            <a:r>
              <a:rPr lang="ru-RU" sz="2400" i="1" dirty="0"/>
              <a:t>Григорій </a:t>
            </a:r>
            <a:r>
              <a:rPr lang="ru-RU" sz="2400" i="1" dirty="0" smtClean="0"/>
              <a:t>Сковород</a:t>
            </a:r>
            <a:r>
              <a:rPr lang="ru-RU" sz="2400" dirty="0" smtClean="0"/>
              <a:t>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94457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Світ ловив мене, та не впіймав&quot; (мандрівний філософ Григорій Сковорода)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043" y="630194"/>
            <a:ext cx="10359237" cy="211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387" y="2965621"/>
            <a:ext cx="5155865" cy="318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99272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592</TotalTime>
  <Words>633</Words>
  <Application>Microsoft Office PowerPoint</Application>
  <PresentationFormat>Широкоэкранный</PresentationFormat>
  <Paragraphs>37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</vt:lpstr>
      <vt:lpstr>Corbel</vt:lpstr>
      <vt:lpstr>Linux Libertine</vt:lpstr>
      <vt:lpstr>Roboto</vt:lpstr>
      <vt:lpstr>Базис</vt:lpstr>
      <vt:lpstr>  Шляхами   Григорія Сковороди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Шляхами мандрівника, філософа Григорія Сковороди </dc:title>
  <dc:creator>Учень</dc:creator>
  <cp:lastModifiedBy>Пользователь Windows</cp:lastModifiedBy>
  <cp:revision>33</cp:revision>
  <dcterms:created xsi:type="dcterms:W3CDTF">2022-11-15T10:40:03Z</dcterms:created>
  <dcterms:modified xsi:type="dcterms:W3CDTF">2022-11-22T21:06:07Z</dcterms:modified>
</cp:coreProperties>
</file>